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70" r:id="rId3"/>
    <p:sldId id="271" r:id="rId4"/>
    <p:sldId id="272" r:id="rId5"/>
    <p:sldId id="273" r:id="rId6"/>
    <p:sldId id="274" r:id="rId7"/>
    <p:sldId id="275" r:id="rId8"/>
    <p:sldId id="276" r:id="rId9"/>
    <p:sldId id="277" r:id="rId10"/>
    <p:sldId id="258" r:id="rId11"/>
    <p:sldId id="257" r:id="rId12"/>
    <p:sldId id="259" r:id="rId13"/>
    <p:sldId id="260" r:id="rId14"/>
    <p:sldId id="263" r:id="rId15"/>
    <p:sldId id="264" r:id="rId16"/>
    <p:sldId id="265" r:id="rId17"/>
    <p:sldId id="266" r:id="rId18"/>
    <p:sldId id="267" r:id="rId19"/>
    <p:sldId id="268" r:id="rId20"/>
    <p:sldId id="26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0" autoAdjust="0"/>
    <p:restoredTop sz="94660"/>
  </p:normalViewPr>
  <p:slideViewPr>
    <p:cSldViewPr>
      <p:cViewPr>
        <p:scale>
          <a:sx n="94" d="100"/>
          <a:sy n="94" d="100"/>
        </p:scale>
        <p:origin x="-2130" y="-45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A6A152-A94C-49A8-815E-0C785BBACE0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A6A152-A94C-49A8-815E-0C785BBACE0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A6A152-A94C-49A8-815E-0C785BBACE0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A6A152-A94C-49A8-815E-0C785BBACE0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A6A152-A94C-49A8-815E-0C785BBACE0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A6A152-A94C-49A8-815E-0C785BBACE0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5A6A152-A94C-49A8-815E-0C785BBACE0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5A6A152-A94C-49A8-815E-0C785BBACE0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5A6A152-A94C-49A8-815E-0C785BBACE0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A6A152-A94C-49A8-815E-0C785BBACE0B}" type="slidenum">
              <a:rPr lang="en-US" smtClean="0"/>
              <a:pPr/>
              <a:t>‹#›</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E49EAC5-01B8-44C6-9286-13C3B0703A86}" type="datetimeFigureOut">
              <a:rPr lang="en-US" smtClean="0"/>
              <a:pPr/>
              <a:t>4/18/2012</a:t>
            </a:fld>
            <a:endParaRPr lang="en-US" dirty="0"/>
          </a:p>
        </p:txBody>
      </p:sp>
      <p:sp>
        <p:nvSpPr>
          <p:cNvPr id="9" name="Slide Number Placeholder 8"/>
          <p:cNvSpPr>
            <a:spLocks noGrp="1"/>
          </p:cNvSpPr>
          <p:nvPr>
            <p:ph type="sldNum" sz="quarter" idx="11"/>
          </p:nvPr>
        </p:nvSpPr>
        <p:spPr/>
        <p:txBody>
          <a:bodyPr/>
          <a:lstStyle/>
          <a:p>
            <a:fld id="{B5A6A152-A94C-49A8-815E-0C785BBACE0B}"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5A6A152-A94C-49A8-815E-0C785BBACE0B}"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E49EAC5-01B8-44C6-9286-13C3B0703A86}" type="datetimeFigureOut">
              <a:rPr lang="en-US" smtClean="0"/>
              <a:pPr/>
              <a:t>4/18/2012</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myitview.com/it-management/5-it-spending-and-staffing-trends-for-2011-to-201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Who Watches the Watchers</a:t>
            </a:r>
            <a:endParaRPr lang="en-US" dirty="0"/>
          </a:p>
        </p:txBody>
      </p:sp>
      <p:sp>
        <p:nvSpPr>
          <p:cNvPr id="3" name="Subtitle 2"/>
          <p:cNvSpPr>
            <a:spLocks noGrp="1"/>
          </p:cNvSpPr>
          <p:nvPr>
            <p:ph type="subTitle" idx="1"/>
          </p:nvPr>
        </p:nvSpPr>
        <p:spPr/>
        <p:txBody>
          <a:bodyPr>
            <a:normAutofit fontScale="92500" lnSpcReduction="20000"/>
          </a:bodyPr>
          <a:lstStyle/>
          <a:p>
            <a:pPr algn="r"/>
            <a:r>
              <a:rPr lang="en-US" sz="2400" b="1" dirty="0" smtClean="0"/>
              <a:t>Tyler </a:t>
            </a:r>
            <a:r>
              <a:rPr lang="en-US" sz="2400" b="1" dirty="0"/>
              <a:t>Hamilton</a:t>
            </a:r>
            <a:endParaRPr lang="en-US" sz="2400" dirty="0"/>
          </a:p>
          <a:p>
            <a:pPr algn="r"/>
            <a:r>
              <a:rPr lang="en-US" sz="2400" b="1" dirty="0"/>
              <a:t>Marissa Kaprow</a:t>
            </a:r>
            <a:endParaRPr lang="en-US" sz="2400" dirty="0"/>
          </a:p>
          <a:p>
            <a:pPr algn="r"/>
            <a:r>
              <a:rPr lang="en-US" sz="2400" b="1" dirty="0"/>
              <a:t>Jeff Reifeiss</a:t>
            </a:r>
            <a:endParaRPr lang="en-US" sz="2400" dirty="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Fraud and IT Controls</a:t>
            </a:r>
            <a:endParaRPr lang="en-US" dirty="0"/>
          </a:p>
        </p:txBody>
      </p:sp>
      <p:sp>
        <p:nvSpPr>
          <p:cNvPr id="3" name="Content Placeholder 2"/>
          <p:cNvSpPr>
            <a:spLocks noGrp="1"/>
          </p:cNvSpPr>
          <p:nvPr>
            <p:ph idx="1"/>
          </p:nvPr>
        </p:nvSpPr>
        <p:spPr/>
        <p:txBody>
          <a:bodyPr/>
          <a:lstStyle/>
          <a:p>
            <a:r>
              <a:rPr lang="en-US" dirty="0" smtClean="0"/>
              <a:t>IT Controls provide and limit access to business critical </a:t>
            </a:r>
            <a:r>
              <a:rPr lang="en-US" dirty="0" smtClean="0"/>
              <a:t>information</a:t>
            </a:r>
          </a:p>
          <a:p>
            <a:endParaRPr lang="en-US" dirty="0" smtClean="0"/>
          </a:p>
          <a:p>
            <a:r>
              <a:rPr lang="en-US" dirty="0" smtClean="0"/>
              <a:t>Authorization &amp; authentication provide ways of limiting this </a:t>
            </a:r>
            <a:r>
              <a:rPr lang="en-US" dirty="0" smtClean="0"/>
              <a:t>access</a:t>
            </a:r>
          </a:p>
          <a:p>
            <a:endParaRPr lang="en-US" dirty="0" smtClean="0"/>
          </a:p>
          <a:p>
            <a:r>
              <a:rPr lang="en-US" dirty="0" smtClean="0"/>
              <a:t>Design of the system, which includes critical financial and business information should not rest solely on IT.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SAS 99 &amp; AU 314</a:t>
            </a:r>
            <a:endParaRPr lang="en-US" dirty="0"/>
          </a:p>
        </p:txBody>
      </p:sp>
      <p:pic>
        <p:nvPicPr>
          <p:cNvPr id="4" name="Content Placeholder 3" descr="fraud-triangle.gif"/>
          <p:cNvPicPr>
            <a:picLocks noGrp="1" noChangeAspect="1"/>
          </p:cNvPicPr>
          <p:nvPr>
            <p:ph idx="1"/>
          </p:nvPr>
        </p:nvPicPr>
        <p:blipFill>
          <a:blip r:embed="rId2" cstate="print"/>
          <a:stretch>
            <a:fillRect/>
          </a:stretch>
        </p:blipFill>
        <p:spPr>
          <a:xfrm>
            <a:off x="1884376" y="1752600"/>
            <a:ext cx="5414211" cy="41910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Opportunity</a:t>
            </a:r>
            <a:endParaRPr lang="en-US" dirty="0"/>
          </a:p>
        </p:txBody>
      </p:sp>
      <p:sp>
        <p:nvSpPr>
          <p:cNvPr id="3" name="Content Placeholder 2"/>
          <p:cNvSpPr>
            <a:spLocks noGrp="1"/>
          </p:cNvSpPr>
          <p:nvPr>
            <p:ph idx="1"/>
          </p:nvPr>
        </p:nvSpPr>
        <p:spPr/>
        <p:txBody>
          <a:bodyPr/>
          <a:lstStyle/>
          <a:p>
            <a:r>
              <a:rPr lang="en-US" dirty="0" smtClean="0"/>
              <a:t>The ability or access to commit fraud</a:t>
            </a:r>
          </a:p>
          <a:p>
            <a:endParaRPr lang="en-US" dirty="0"/>
          </a:p>
          <a:p>
            <a:r>
              <a:rPr lang="en-US" dirty="0" smtClean="0"/>
              <a:t>IT controls offer an excellent line of </a:t>
            </a:r>
            <a:r>
              <a:rPr lang="en-US" dirty="0" smtClean="0"/>
              <a:t>defense</a:t>
            </a:r>
          </a:p>
          <a:p>
            <a:pPr marL="114300" indent="0">
              <a:buNone/>
            </a:pPr>
            <a:endParaRPr lang="en-US" dirty="0" smtClean="0"/>
          </a:p>
          <a:p>
            <a:pPr lvl="1"/>
            <a:r>
              <a:rPr lang="en-US" dirty="0" smtClean="0"/>
              <a:t>Access </a:t>
            </a:r>
            <a:r>
              <a:rPr lang="en-US" dirty="0" smtClean="0"/>
              <a:t>controls</a:t>
            </a:r>
          </a:p>
          <a:p>
            <a:pPr marL="411480" lvl="1" indent="0">
              <a:buNone/>
            </a:pPr>
            <a:endParaRPr lang="en-US" dirty="0" smtClean="0"/>
          </a:p>
          <a:p>
            <a:pPr lvl="1"/>
            <a:r>
              <a:rPr lang="en-US" dirty="0" smtClean="0"/>
              <a:t>Authentication</a:t>
            </a:r>
          </a:p>
          <a:p>
            <a:pPr marL="411480" lvl="1" indent="0">
              <a:buNone/>
            </a:pPr>
            <a:endParaRPr lang="en-US" dirty="0" smtClean="0"/>
          </a:p>
          <a:p>
            <a:pPr lvl="1"/>
            <a:r>
              <a:rPr lang="en-US" dirty="0" smtClean="0"/>
              <a:t>Authorization</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Perceived Pressure</a:t>
            </a:r>
            <a:endParaRPr lang="en-US" dirty="0"/>
          </a:p>
        </p:txBody>
      </p:sp>
      <p:sp>
        <p:nvSpPr>
          <p:cNvPr id="3" name="Content Placeholder 2"/>
          <p:cNvSpPr>
            <a:spLocks noGrp="1"/>
          </p:cNvSpPr>
          <p:nvPr>
            <p:ph idx="1"/>
          </p:nvPr>
        </p:nvSpPr>
        <p:spPr/>
        <p:txBody>
          <a:bodyPr/>
          <a:lstStyle/>
          <a:p>
            <a:r>
              <a:rPr lang="en-US" dirty="0" smtClean="0"/>
              <a:t>The reasons behind the commission of fraud</a:t>
            </a:r>
          </a:p>
          <a:p>
            <a:pPr>
              <a:buNone/>
            </a:pPr>
            <a:endParaRPr lang="en-US" dirty="0" smtClean="0"/>
          </a:p>
          <a:p>
            <a:r>
              <a:rPr lang="en-US" dirty="0" smtClean="0"/>
              <a:t>Mostly </a:t>
            </a:r>
            <a:r>
              <a:rPr lang="en-US" dirty="0" smtClean="0"/>
              <a:t>external</a:t>
            </a:r>
          </a:p>
          <a:p>
            <a:endParaRPr lang="en-US" dirty="0" smtClean="0"/>
          </a:p>
          <a:p>
            <a:pPr lvl="1"/>
            <a:r>
              <a:rPr lang="en-US" dirty="0" smtClean="0"/>
              <a:t>Internal pressures can be </a:t>
            </a:r>
            <a:r>
              <a:rPr lang="en-US" dirty="0" smtClean="0"/>
              <a:t>countered</a:t>
            </a:r>
          </a:p>
          <a:p>
            <a:pPr lvl="1"/>
            <a:endParaRPr lang="en-US" dirty="0" smtClean="0"/>
          </a:p>
          <a:p>
            <a:pPr lvl="2"/>
            <a:r>
              <a:rPr lang="en-US" dirty="0" smtClean="0"/>
              <a:t>Separation of </a:t>
            </a:r>
            <a:r>
              <a:rPr lang="en-US" dirty="0" smtClean="0"/>
              <a:t>duties</a:t>
            </a:r>
          </a:p>
          <a:p>
            <a:pPr lvl="2"/>
            <a:endParaRPr lang="en-US" dirty="0" smtClean="0"/>
          </a:p>
          <a:p>
            <a:pPr lvl="2"/>
            <a:r>
              <a:rPr lang="en-US" dirty="0" smtClean="0"/>
              <a:t>Logs of overrides</a:t>
            </a:r>
          </a:p>
          <a:p>
            <a:pPr lvl="1"/>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Rationalization</a:t>
            </a:r>
            <a:endParaRPr lang="en-US" dirty="0"/>
          </a:p>
        </p:txBody>
      </p:sp>
      <p:sp>
        <p:nvSpPr>
          <p:cNvPr id="3" name="Content Placeholder 2"/>
          <p:cNvSpPr>
            <a:spLocks noGrp="1"/>
          </p:cNvSpPr>
          <p:nvPr>
            <p:ph idx="1"/>
          </p:nvPr>
        </p:nvSpPr>
        <p:spPr/>
        <p:txBody>
          <a:bodyPr/>
          <a:lstStyle/>
          <a:p>
            <a:r>
              <a:rPr lang="en-US" dirty="0" smtClean="0"/>
              <a:t>The reasoning why the fraud is committed</a:t>
            </a:r>
          </a:p>
          <a:p>
            <a:pPr>
              <a:buNone/>
            </a:pPr>
            <a:endParaRPr lang="en-US" dirty="0" smtClean="0"/>
          </a:p>
          <a:p>
            <a:r>
              <a:rPr lang="en-US" dirty="0" smtClean="0"/>
              <a:t>Most difficult to detect and counter due to the personal natures a persons moral and ethical </a:t>
            </a:r>
            <a:r>
              <a:rPr lang="en-US" dirty="0" smtClean="0"/>
              <a:t>code</a:t>
            </a:r>
          </a:p>
          <a:p>
            <a:endParaRPr lang="en-US" dirty="0" smtClean="0"/>
          </a:p>
          <a:p>
            <a:pPr lvl="1"/>
            <a:r>
              <a:rPr lang="en-US" dirty="0" smtClean="0"/>
              <a:t>Company wide emphasis on the existence and importance of access </a:t>
            </a:r>
            <a:r>
              <a:rPr lang="en-US" dirty="0" smtClean="0"/>
              <a:t>controls</a:t>
            </a:r>
          </a:p>
          <a:p>
            <a:pPr lvl="1"/>
            <a:endParaRPr lang="en-US" dirty="0" smtClean="0"/>
          </a:p>
          <a:p>
            <a:pPr lvl="1"/>
            <a:r>
              <a:rPr lang="en-US" dirty="0" smtClean="0"/>
              <a:t>Ethics training and policy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7772400" cy="1470025"/>
          </a:xfrm>
        </p:spPr>
        <p:txBody>
          <a:bodyPr>
            <a:normAutofit/>
          </a:bodyPr>
          <a:lstStyle/>
          <a:p>
            <a:r>
              <a:rPr lang="en-US" sz="3600" dirty="0" smtClean="0"/>
              <a:t>Importance of IT controls to accurate financial reporting</a:t>
            </a:r>
            <a:endParaRPr lang="en-US" sz="3600" dirty="0"/>
          </a:p>
        </p:txBody>
      </p:sp>
      <p:sp>
        <p:nvSpPr>
          <p:cNvPr id="3" name="Subtitle 2"/>
          <p:cNvSpPr>
            <a:spLocks noGrp="1"/>
          </p:cNvSpPr>
          <p:nvPr>
            <p:ph type="subTitle" idx="1"/>
          </p:nvPr>
        </p:nvSpPr>
        <p:spPr>
          <a:xfrm>
            <a:off x="838200" y="1828800"/>
            <a:ext cx="7543800" cy="4495800"/>
          </a:xfrm>
        </p:spPr>
        <p:txBody>
          <a:bodyPr>
            <a:normAutofit/>
          </a:bodyPr>
          <a:lstStyle/>
          <a:p>
            <a:pPr marL="342900" indent="-342900" algn="l">
              <a:buFont typeface="Arial" pitchFamily="34" charset="0"/>
              <a:buChar char="•"/>
            </a:pPr>
            <a:endParaRPr lang="en-US" sz="2400" dirty="0" smtClean="0">
              <a:solidFill>
                <a:schemeClr val="tx1"/>
              </a:solidFill>
            </a:endParaRPr>
          </a:p>
          <a:p>
            <a:pPr marL="342900" indent="-342900" algn="l">
              <a:buFont typeface="Arial" pitchFamily="34" charset="0"/>
              <a:buChar char="•"/>
            </a:pPr>
            <a:r>
              <a:rPr lang="en-US" sz="2400" dirty="0" smtClean="0">
                <a:solidFill>
                  <a:schemeClr val="tx1"/>
                </a:solidFill>
              </a:rPr>
              <a:t>Internal </a:t>
            </a:r>
            <a:r>
              <a:rPr lang="en-US" sz="2400" dirty="0" smtClean="0">
                <a:solidFill>
                  <a:schemeClr val="tx1"/>
                </a:solidFill>
              </a:rPr>
              <a:t>&amp; external stakeholders require </a:t>
            </a:r>
            <a:r>
              <a:rPr lang="en-US" sz="2400" i="1" dirty="0" smtClean="0">
                <a:solidFill>
                  <a:schemeClr val="tx1"/>
                </a:solidFill>
              </a:rPr>
              <a:t>reliable </a:t>
            </a:r>
            <a:r>
              <a:rPr lang="en-US" sz="2400" dirty="0" smtClean="0">
                <a:solidFill>
                  <a:schemeClr val="tx1"/>
                </a:solidFill>
              </a:rPr>
              <a:t>financial information</a:t>
            </a:r>
          </a:p>
          <a:p>
            <a:pPr marL="342900" indent="-342900" algn="l">
              <a:buFont typeface="Arial" pitchFamily="34" charset="0"/>
              <a:buChar char="•"/>
            </a:pPr>
            <a:endParaRPr lang="en-US" sz="2000" dirty="0">
              <a:solidFill>
                <a:schemeClr val="tx1"/>
              </a:solidFill>
            </a:endParaRPr>
          </a:p>
          <a:p>
            <a:pPr marL="342900" indent="-342900" algn="l">
              <a:buFont typeface="Arial" pitchFamily="34" charset="0"/>
              <a:buChar char="•"/>
            </a:pPr>
            <a:r>
              <a:rPr lang="en-US" sz="2400" dirty="0" smtClean="0">
                <a:solidFill>
                  <a:schemeClr val="tx1"/>
                </a:solidFill>
              </a:rPr>
              <a:t>PCAOB definition of internal controls over financial performance:</a:t>
            </a:r>
          </a:p>
          <a:p>
            <a:pPr marL="800100" lvl="1" indent="-342900" algn="l">
              <a:buFont typeface="Arial" pitchFamily="34" charset="0"/>
              <a:buChar char="•"/>
            </a:pPr>
            <a:r>
              <a:rPr lang="en-US" sz="1600" dirty="0" smtClean="0">
                <a:solidFill>
                  <a:schemeClr val="tx1"/>
                </a:solidFill>
              </a:rPr>
              <a:t>“a process…to provide reasonable assurance regarding the </a:t>
            </a:r>
            <a:r>
              <a:rPr lang="en-US" sz="1600" i="1" dirty="0" smtClean="0">
                <a:solidFill>
                  <a:schemeClr val="tx1"/>
                </a:solidFill>
              </a:rPr>
              <a:t>reliability </a:t>
            </a:r>
            <a:r>
              <a:rPr lang="en-US" sz="1600" dirty="0" smtClean="0">
                <a:solidFill>
                  <a:schemeClr val="tx1"/>
                </a:solidFill>
              </a:rPr>
              <a:t>of financial reporting.”</a:t>
            </a:r>
          </a:p>
          <a:p>
            <a:pPr lvl="1" algn="l"/>
            <a:endParaRPr lang="en-US" sz="1600" dirty="0" smtClean="0">
              <a:solidFill>
                <a:schemeClr val="tx1"/>
              </a:solidFill>
            </a:endParaRPr>
          </a:p>
          <a:p>
            <a:pPr marL="342900" indent="-342900" algn="l">
              <a:buFont typeface="Arial" pitchFamily="34" charset="0"/>
              <a:buChar char="•"/>
            </a:pPr>
            <a:r>
              <a:rPr lang="en-US" sz="2400" dirty="0" smtClean="0">
                <a:solidFill>
                  <a:schemeClr val="tx1"/>
                </a:solidFill>
              </a:rPr>
              <a:t>IT controls must maintain integrity while remaining sufficiently flexible</a:t>
            </a:r>
          </a:p>
        </p:txBody>
      </p:sp>
    </p:spTree>
    <p:extLst>
      <p:ext uri="{BB962C8B-B14F-4D97-AF65-F5344CB8AC3E}">
        <p14:creationId xmlns:p14="http://schemas.microsoft.com/office/powerpoint/2010/main" val="34571521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Internal &amp; External Uses for Financial </a:t>
            </a:r>
            <a:r>
              <a:rPr lang="en-US" sz="3600" dirty="0" smtClean="0"/>
              <a:t>Information</a:t>
            </a:r>
            <a:endParaRPr lang="en-US" sz="3600" dirty="0"/>
          </a:p>
        </p:txBody>
      </p:sp>
      <p:sp>
        <p:nvSpPr>
          <p:cNvPr id="3" name="Content Placeholder 2"/>
          <p:cNvSpPr>
            <a:spLocks noGrp="1"/>
          </p:cNvSpPr>
          <p:nvPr>
            <p:ph idx="1"/>
          </p:nvPr>
        </p:nvSpPr>
        <p:spPr/>
        <p:txBody>
          <a:bodyPr/>
          <a:lstStyle/>
          <a:p>
            <a:endParaRPr lang="en-US" sz="2200" dirty="0" smtClean="0"/>
          </a:p>
          <a:p>
            <a:r>
              <a:rPr lang="en-US" sz="2200" dirty="0" smtClean="0"/>
              <a:t>Executive </a:t>
            </a:r>
            <a:r>
              <a:rPr lang="en-US" sz="2200" dirty="0" smtClean="0"/>
              <a:t>management</a:t>
            </a:r>
          </a:p>
          <a:p>
            <a:pPr lvl="1"/>
            <a:r>
              <a:rPr lang="en-US" sz="1800" dirty="0" smtClean="0"/>
              <a:t>Craft strategies</a:t>
            </a:r>
          </a:p>
          <a:p>
            <a:pPr lvl="1"/>
            <a:r>
              <a:rPr lang="en-US" sz="1800" dirty="0" smtClean="0"/>
              <a:t>Evaluate current strategies</a:t>
            </a:r>
          </a:p>
          <a:p>
            <a:pPr lvl="1"/>
            <a:r>
              <a:rPr lang="en-US" sz="1800" dirty="0" smtClean="0"/>
              <a:t>Make corrective adjustments</a:t>
            </a:r>
          </a:p>
          <a:p>
            <a:r>
              <a:rPr lang="en-US" sz="2200" dirty="0" smtClean="0"/>
              <a:t>Operational </a:t>
            </a:r>
            <a:r>
              <a:rPr lang="en-US" sz="2200" dirty="0" smtClean="0"/>
              <a:t>management</a:t>
            </a:r>
          </a:p>
          <a:p>
            <a:pPr lvl="1"/>
            <a:r>
              <a:rPr lang="en-US" sz="1800" dirty="0" smtClean="0"/>
              <a:t>Problem solving</a:t>
            </a:r>
          </a:p>
          <a:p>
            <a:pPr lvl="1"/>
            <a:r>
              <a:rPr lang="en-US" sz="1800" dirty="0" smtClean="0"/>
              <a:t>Cost management</a:t>
            </a:r>
          </a:p>
          <a:p>
            <a:pPr lvl="1"/>
            <a:r>
              <a:rPr lang="en-US" sz="1800" dirty="0" smtClean="0"/>
              <a:t>Employee evaluations</a:t>
            </a:r>
          </a:p>
          <a:p>
            <a:pPr marL="400050"/>
            <a:r>
              <a:rPr lang="en-US" sz="2200" dirty="0" smtClean="0"/>
              <a:t>BOD</a:t>
            </a:r>
            <a:endParaRPr lang="en-US" sz="1800" dirty="0"/>
          </a:p>
          <a:p>
            <a:pPr marL="400050"/>
            <a:r>
              <a:rPr lang="en-US" sz="2200" dirty="0" smtClean="0"/>
              <a:t>Existing shareholders, potential shareholders &amp; creditors</a:t>
            </a:r>
          </a:p>
          <a:p>
            <a:pPr marL="800100" lvl="1"/>
            <a:r>
              <a:rPr lang="en-US" sz="1800" dirty="0" smtClean="0"/>
              <a:t>Relevant &amp; reliable financial statements</a:t>
            </a:r>
          </a:p>
          <a:p>
            <a:pPr marL="800100" lvl="1"/>
            <a:r>
              <a:rPr lang="en-US" sz="1800" dirty="0" smtClean="0"/>
              <a:t>Rationally allocate capital</a:t>
            </a:r>
          </a:p>
        </p:txBody>
      </p:sp>
    </p:spTree>
    <p:extLst>
      <p:ext uri="{BB962C8B-B14F-4D97-AF65-F5344CB8AC3E}">
        <p14:creationId xmlns:p14="http://schemas.microsoft.com/office/powerpoint/2010/main" val="19145072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Ramifications of Insufficient IT-Related Internal Controls</a:t>
            </a:r>
            <a:endParaRPr lang="en-US" sz="3600" dirty="0"/>
          </a:p>
        </p:txBody>
      </p:sp>
      <p:sp>
        <p:nvSpPr>
          <p:cNvPr id="3" name="Content Placeholder 2"/>
          <p:cNvSpPr>
            <a:spLocks noGrp="1"/>
          </p:cNvSpPr>
          <p:nvPr>
            <p:ph idx="1"/>
          </p:nvPr>
        </p:nvSpPr>
        <p:spPr/>
        <p:txBody>
          <a:bodyPr>
            <a:normAutofit lnSpcReduction="10000"/>
          </a:bodyPr>
          <a:lstStyle/>
          <a:p>
            <a:r>
              <a:rPr lang="en-US" sz="2200" dirty="0" smtClean="0"/>
              <a:t>IT control material weaknesses (MWs) threaten the information value chain</a:t>
            </a:r>
          </a:p>
          <a:p>
            <a:pPr marL="0" indent="0">
              <a:buNone/>
            </a:pPr>
            <a:endParaRPr lang="en-US" sz="2200" dirty="0" smtClean="0"/>
          </a:p>
          <a:p>
            <a:r>
              <a:rPr lang="en-US" sz="2200" dirty="0" smtClean="0"/>
              <a:t>IT MWs lead to more IT MWs according to a study by </a:t>
            </a:r>
            <a:r>
              <a:rPr lang="en-US" sz="2200" dirty="0" err="1" smtClean="0"/>
              <a:t>Klamm</a:t>
            </a:r>
            <a:r>
              <a:rPr lang="en-US" sz="2200" dirty="0" smtClean="0"/>
              <a:t> &amp; Watson (2011)</a:t>
            </a:r>
          </a:p>
          <a:p>
            <a:pPr marL="0" indent="0">
              <a:buNone/>
            </a:pPr>
            <a:endParaRPr lang="en-US" sz="2200" dirty="0" smtClean="0"/>
          </a:p>
          <a:p>
            <a:r>
              <a:rPr lang="en-US" sz="2200" dirty="0" smtClean="0"/>
              <a:t>Larger audit fees</a:t>
            </a:r>
          </a:p>
          <a:p>
            <a:pPr marL="0" indent="0">
              <a:buNone/>
            </a:pPr>
            <a:endParaRPr lang="en-US" sz="2200" dirty="0" smtClean="0"/>
          </a:p>
          <a:p>
            <a:r>
              <a:rPr lang="en-US" sz="2200" dirty="0" smtClean="0"/>
              <a:t>Weaker overall Control Environment</a:t>
            </a:r>
          </a:p>
          <a:p>
            <a:endParaRPr lang="en-US" sz="2200" dirty="0"/>
          </a:p>
          <a:p>
            <a:r>
              <a:rPr lang="en-US" sz="2200" dirty="0" smtClean="0"/>
              <a:t>Sarbanes-Oxley Act noncompliance</a:t>
            </a:r>
          </a:p>
          <a:p>
            <a:pPr lvl="1"/>
            <a:r>
              <a:rPr lang="en-US" sz="1800" dirty="0" smtClean="0"/>
              <a:t>Required to select framework to assess internal control structure</a:t>
            </a:r>
          </a:p>
          <a:p>
            <a:pPr lvl="2"/>
            <a:r>
              <a:rPr lang="en-US" sz="1400" dirty="0" smtClean="0"/>
              <a:t>COSO (too broad), </a:t>
            </a:r>
            <a:r>
              <a:rPr lang="en-US" sz="1400" dirty="0" err="1" smtClean="0"/>
              <a:t>CobIT</a:t>
            </a:r>
            <a:r>
              <a:rPr lang="en-US" sz="1400" dirty="0" smtClean="0"/>
              <a:t>, ISO</a:t>
            </a:r>
          </a:p>
          <a:p>
            <a:endParaRPr lang="en-US" dirty="0"/>
          </a:p>
        </p:txBody>
      </p:sp>
    </p:spTree>
    <p:extLst>
      <p:ext uri="{BB962C8B-B14F-4D97-AF65-F5344CB8AC3E}">
        <p14:creationId xmlns:p14="http://schemas.microsoft.com/office/powerpoint/2010/main" val="37346274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a:t>
            </a:r>
            <a:r>
              <a:rPr lang="en-US" dirty="0" smtClean="0"/>
              <a:t>on </a:t>
            </a:r>
            <a:r>
              <a:rPr lang="en-US" dirty="0" smtClean="0"/>
              <a:t>Stakeholders</a:t>
            </a:r>
            <a:endParaRPr lang="en-US" dirty="0"/>
          </a:p>
        </p:txBody>
      </p:sp>
      <p:sp>
        <p:nvSpPr>
          <p:cNvPr id="3" name="Content Placeholder 2"/>
          <p:cNvSpPr>
            <a:spLocks noGrp="1"/>
          </p:cNvSpPr>
          <p:nvPr>
            <p:ph idx="1"/>
          </p:nvPr>
        </p:nvSpPr>
        <p:spPr/>
        <p:txBody>
          <a:bodyPr/>
          <a:lstStyle/>
          <a:p>
            <a:r>
              <a:rPr lang="en-US" sz="2200" dirty="0" smtClean="0"/>
              <a:t>Shareholders</a:t>
            </a:r>
          </a:p>
          <a:p>
            <a:pPr lvl="1"/>
            <a:r>
              <a:rPr lang="en-US" dirty="0" smtClean="0"/>
              <a:t>Loss of representational faithfulness</a:t>
            </a:r>
          </a:p>
          <a:p>
            <a:pPr lvl="2"/>
            <a:r>
              <a:rPr lang="en-US" dirty="0" smtClean="0"/>
              <a:t>Biased </a:t>
            </a:r>
            <a:r>
              <a:rPr lang="en-US" dirty="0" smtClean="0"/>
              <a:t>accruals/earnings management</a:t>
            </a:r>
          </a:p>
          <a:p>
            <a:pPr lvl="2"/>
            <a:r>
              <a:rPr lang="en-US" dirty="0" smtClean="0"/>
              <a:t>Increased </a:t>
            </a:r>
            <a:r>
              <a:rPr lang="en-US" dirty="0" smtClean="0"/>
              <a:t>fraud risk</a:t>
            </a:r>
          </a:p>
          <a:p>
            <a:pPr marL="914400" lvl="2" indent="0">
              <a:buNone/>
            </a:pPr>
            <a:endParaRPr lang="en-US" sz="1600" dirty="0"/>
          </a:p>
          <a:p>
            <a:r>
              <a:rPr lang="en-US" sz="2200" dirty="0" smtClean="0"/>
              <a:t>Management</a:t>
            </a:r>
          </a:p>
          <a:p>
            <a:pPr lvl="1"/>
            <a:r>
              <a:rPr lang="en-US" dirty="0" smtClean="0"/>
              <a:t>Less reliable financial and operational reports</a:t>
            </a:r>
          </a:p>
          <a:p>
            <a:pPr lvl="2"/>
            <a:r>
              <a:rPr lang="en-US" dirty="0" smtClean="0"/>
              <a:t>Unreliable cost management information</a:t>
            </a:r>
          </a:p>
          <a:p>
            <a:pPr lvl="3"/>
            <a:r>
              <a:rPr lang="en-US" sz="1800" dirty="0" smtClean="0"/>
              <a:t>Precludes: ABC, TQM, Continuous Improvement, Six Sigma, etc.</a:t>
            </a:r>
          </a:p>
          <a:p>
            <a:pPr lvl="3"/>
            <a:endParaRPr lang="en-US" sz="1600" dirty="0"/>
          </a:p>
          <a:p>
            <a:endParaRPr lang="en-US" dirty="0" smtClean="0"/>
          </a:p>
        </p:txBody>
      </p:sp>
    </p:spTree>
    <p:extLst>
      <p:ext uri="{BB962C8B-B14F-4D97-AF65-F5344CB8AC3E}">
        <p14:creationId xmlns:p14="http://schemas.microsoft.com/office/powerpoint/2010/main" val="21279548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Considerations</a:t>
            </a:r>
            <a:endParaRPr lang="en-US" dirty="0"/>
          </a:p>
        </p:txBody>
      </p:sp>
      <p:sp>
        <p:nvSpPr>
          <p:cNvPr id="3" name="Content Placeholder 2"/>
          <p:cNvSpPr>
            <a:spLocks noGrp="1"/>
          </p:cNvSpPr>
          <p:nvPr>
            <p:ph idx="1"/>
          </p:nvPr>
        </p:nvSpPr>
        <p:spPr/>
        <p:txBody>
          <a:bodyPr/>
          <a:lstStyle/>
          <a:p>
            <a:endParaRPr lang="en-US" dirty="0" smtClean="0"/>
          </a:p>
          <a:p>
            <a:r>
              <a:rPr lang="en-US" dirty="0" smtClean="0"/>
              <a:t>IT </a:t>
            </a:r>
            <a:r>
              <a:rPr lang="en-US" dirty="0" smtClean="0"/>
              <a:t>controls will only become more paramount to success</a:t>
            </a:r>
          </a:p>
          <a:p>
            <a:pPr lvl="1"/>
            <a:endParaRPr lang="en-US" dirty="0" smtClean="0"/>
          </a:p>
          <a:p>
            <a:pPr lvl="1"/>
            <a:r>
              <a:rPr lang="en-US" dirty="0" smtClean="0"/>
              <a:t>XBRL </a:t>
            </a:r>
            <a:r>
              <a:rPr lang="en-US" dirty="0" smtClean="0"/>
              <a:t>&amp; Continuous Auditing (CA)</a:t>
            </a:r>
          </a:p>
          <a:p>
            <a:pPr lvl="2"/>
            <a:r>
              <a:rPr lang="en-US" dirty="0" smtClean="0"/>
              <a:t>2006 PwC survey found 50% of U.S. companies use CA techniques and another 31% are implementing</a:t>
            </a:r>
          </a:p>
          <a:p>
            <a:pPr lvl="1"/>
            <a:endParaRPr lang="en-US" dirty="0" smtClean="0"/>
          </a:p>
          <a:p>
            <a:pPr lvl="1"/>
            <a:r>
              <a:rPr lang="en-US" dirty="0" smtClean="0"/>
              <a:t>Enterprise </a:t>
            </a:r>
            <a:r>
              <a:rPr lang="en-US" dirty="0" smtClean="0"/>
              <a:t>Risk Management (ERM)</a:t>
            </a:r>
          </a:p>
          <a:p>
            <a:pPr lvl="1"/>
            <a:endParaRPr lang="en-US" dirty="0" smtClean="0"/>
          </a:p>
          <a:p>
            <a:pPr lvl="1"/>
            <a:r>
              <a:rPr lang="en-US" dirty="0" smtClean="0"/>
              <a:t>Cloud </a:t>
            </a:r>
            <a:r>
              <a:rPr lang="en-US" dirty="0" smtClean="0"/>
              <a:t>Computing &amp; Integrated Supply Chains</a:t>
            </a:r>
            <a:endParaRPr lang="en-US" dirty="0"/>
          </a:p>
        </p:txBody>
      </p:sp>
    </p:spTree>
    <p:extLst>
      <p:ext uri="{BB962C8B-B14F-4D97-AF65-F5344CB8AC3E}">
        <p14:creationId xmlns:p14="http://schemas.microsoft.com/office/powerpoint/2010/main" val="3024133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IT Fraud?</a:t>
            </a:r>
            <a:endParaRPr lang="en-US" dirty="0"/>
          </a:p>
        </p:txBody>
      </p:sp>
      <p:sp>
        <p:nvSpPr>
          <p:cNvPr id="3" name="Content Placeholder 2"/>
          <p:cNvSpPr>
            <a:spLocks noGrp="1"/>
          </p:cNvSpPr>
          <p:nvPr>
            <p:ph idx="1"/>
          </p:nvPr>
        </p:nvSpPr>
        <p:spPr/>
        <p:txBody>
          <a:bodyPr/>
          <a:lstStyle/>
          <a:p>
            <a:r>
              <a:rPr lang="en-US" dirty="0" smtClean="0"/>
              <a:t>Businesses are becoming more and more technologically </a:t>
            </a:r>
            <a:r>
              <a:rPr lang="en-US" dirty="0" err="1" smtClean="0"/>
              <a:t>dependant</a:t>
            </a:r>
            <a:endParaRPr lang="en-US" dirty="0" smtClean="0"/>
          </a:p>
          <a:p>
            <a:endParaRPr lang="en-US" dirty="0" smtClean="0"/>
          </a:p>
          <a:p>
            <a:r>
              <a:rPr lang="en-US" dirty="0" smtClean="0"/>
              <a:t>As auditors, it is our job to monitor, identify and control material weaknesses.</a:t>
            </a:r>
          </a:p>
          <a:p>
            <a:endParaRPr lang="en-US" dirty="0" smtClean="0"/>
          </a:p>
          <a:p>
            <a:r>
              <a:rPr lang="en-US" dirty="0" smtClean="0"/>
              <a:t>Cybercrimes was already taken.</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Computer Economics Survey 2011 to 2012</a:t>
            </a:r>
            <a:endParaRPr lang="en-US" sz="3200" dirty="0"/>
          </a:p>
        </p:txBody>
      </p:sp>
      <p:sp>
        <p:nvSpPr>
          <p:cNvPr id="3" name="Content Placeholder 2"/>
          <p:cNvSpPr>
            <a:spLocks noGrp="1"/>
          </p:cNvSpPr>
          <p:nvPr>
            <p:ph idx="1"/>
          </p:nvPr>
        </p:nvSpPr>
        <p:spPr/>
        <p:txBody>
          <a:bodyPr>
            <a:normAutofit/>
          </a:bodyPr>
          <a:lstStyle/>
          <a:p>
            <a:r>
              <a:rPr lang="en-US" sz="2200" dirty="0" smtClean="0"/>
              <a:t>IT spending moves out of recession, but weakly</a:t>
            </a:r>
          </a:p>
          <a:p>
            <a:pPr lvl="1"/>
            <a:r>
              <a:rPr lang="en-US" sz="1800" dirty="0" smtClean="0"/>
              <a:t>60% of companies increased their IT budgets</a:t>
            </a:r>
          </a:p>
          <a:p>
            <a:pPr marL="457200" lvl="1" indent="0">
              <a:buNone/>
            </a:pPr>
            <a:endParaRPr lang="en-US" sz="1800" dirty="0" smtClean="0"/>
          </a:p>
          <a:p>
            <a:r>
              <a:rPr lang="en-US" sz="2200" dirty="0" smtClean="0"/>
              <a:t>25% IT executives expect operational spending cuts</a:t>
            </a:r>
          </a:p>
          <a:p>
            <a:pPr marL="0" indent="0">
              <a:buNone/>
            </a:pPr>
            <a:endParaRPr lang="en-US" sz="2200" dirty="0" smtClean="0"/>
          </a:p>
          <a:p>
            <a:r>
              <a:rPr lang="en-US" sz="2200" dirty="0" smtClean="0"/>
              <a:t>Half of IT executives believe that budget is inadequate</a:t>
            </a:r>
          </a:p>
          <a:p>
            <a:pPr marL="0" indent="0">
              <a:buNone/>
            </a:pPr>
            <a:endParaRPr lang="en-US" sz="2200" dirty="0" smtClean="0"/>
          </a:p>
          <a:p>
            <a:r>
              <a:rPr lang="en-US" sz="2200" dirty="0" smtClean="0"/>
              <a:t>IT operational spending per user is at lowest in six years</a:t>
            </a:r>
          </a:p>
          <a:p>
            <a:pPr marL="457200" lvl="1" indent="0">
              <a:buNone/>
            </a:pPr>
            <a:endParaRPr lang="en-US" dirty="0" smtClean="0"/>
          </a:p>
          <a:p>
            <a:pPr marL="457200" lvl="1" indent="0">
              <a:buNone/>
            </a:pPr>
            <a:r>
              <a:rPr lang="en-US" sz="1500" i="1" dirty="0" smtClean="0"/>
              <a:t>SOURCE: </a:t>
            </a:r>
            <a:r>
              <a:rPr lang="en-US" sz="1500" dirty="0" smtClean="0">
                <a:hlinkClick r:id="rId2"/>
              </a:rPr>
              <a:t>http://www.myitview.com/it-management/5-it-spending-and-staffing-trends-for-2011-to-2012</a:t>
            </a:r>
            <a:endParaRPr lang="en-US" sz="1500" i="1" dirty="0" smtClean="0"/>
          </a:p>
        </p:txBody>
      </p:sp>
    </p:spTree>
    <p:extLst>
      <p:ext uri="{BB962C8B-B14F-4D97-AF65-F5344CB8AC3E}">
        <p14:creationId xmlns:p14="http://schemas.microsoft.com/office/powerpoint/2010/main" val="1216818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Focuses</a:t>
            </a:r>
            <a:endParaRPr lang="en-US" dirty="0"/>
          </a:p>
        </p:txBody>
      </p:sp>
      <p:sp>
        <p:nvSpPr>
          <p:cNvPr id="3" name="Content Placeholder 2"/>
          <p:cNvSpPr>
            <a:spLocks noGrp="1"/>
          </p:cNvSpPr>
          <p:nvPr>
            <p:ph idx="1"/>
          </p:nvPr>
        </p:nvSpPr>
        <p:spPr/>
        <p:txBody>
          <a:bodyPr/>
          <a:lstStyle/>
          <a:p>
            <a:endParaRPr lang="en-US" dirty="0" smtClean="0"/>
          </a:p>
          <a:p>
            <a:r>
              <a:rPr lang="en-US" dirty="0" smtClean="0"/>
              <a:t>What are auditors required to know about IT?</a:t>
            </a:r>
          </a:p>
          <a:p>
            <a:endParaRPr lang="en-US" dirty="0" smtClean="0"/>
          </a:p>
          <a:p>
            <a:r>
              <a:rPr lang="en-US" dirty="0" smtClean="0"/>
              <a:t>How do proper controls lead to fraud prevention?</a:t>
            </a:r>
          </a:p>
          <a:p>
            <a:endParaRPr lang="en-US" dirty="0" smtClean="0"/>
          </a:p>
          <a:p>
            <a:r>
              <a:rPr lang="en-US" dirty="0" smtClean="0"/>
              <a:t> What </a:t>
            </a:r>
            <a:r>
              <a:rPr lang="en-US" dirty="0" smtClean="0"/>
              <a:t>are the effects of fraud on financial reporting?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Auditor Knowledge</a:t>
            </a:r>
            <a:endParaRPr lang="en-US" dirty="0"/>
          </a:p>
        </p:txBody>
      </p:sp>
      <p:sp>
        <p:nvSpPr>
          <p:cNvPr id="3" name="Content Placeholder 2"/>
          <p:cNvSpPr>
            <a:spLocks noGrp="1"/>
          </p:cNvSpPr>
          <p:nvPr>
            <p:ph idx="1"/>
          </p:nvPr>
        </p:nvSpPr>
        <p:spPr/>
        <p:txBody>
          <a:bodyPr/>
          <a:lstStyle/>
          <a:p>
            <a:r>
              <a:rPr lang="en-US" dirty="0" smtClean="0"/>
              <a:t>Second standard of Fieldwork</a:t>
            </a:r>
          </a:p>
          <a:p>
            <a:endParaRPr lang="en-US" dirty="0" smtClean="0"/>
          </a:p>
          <a:p>
            <a:r>
              <a:rPr lang="en-US" dirty="0" smtClean="0"/>
              <a:t>As businesses become more and more computer driven, IT knowledge is essential</a:t>
            </a:r>
          </a:p>
          <a:p>
            <a:endParaRPr lang="en-US" dirty="0" smtClean="0"/>
          </a:p>
          <a:p>
            <a:r>
              <a:rPr lang="en-US" dirty="0" smtClean="0"/>
              <a:t>Audit quality depends upon the auditor’s ability to detect errors.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Auditors</a:t>
            </a:r>
            <a:endParaRPr lang="en-US" dirty="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Generally have higher knowledge expectations than Internal Auditors</a:t>
            </a:r>
          </a:p>
          <a:p>
            <a:endParaRPr lang="en-US" dirty="0" smtClean="0"/>
          </a:p>
          <a:p>
            <a:r>
              <a:rPr lang="en-US" dirty="0" smtClean="0"/>
              <a:t>Why? Larger client base, diverse information systems</a:t>
            </a:r>
          </a:p>
          <a:p>
            <a:endParaRPr lang="en-US" dirty="0" smtClean="0"/>
          </a:p>
          <a:p>
            <a:r>
              <a:rPr lang="en-US" sz="2000" dirty="0" smtClean="0"/>
              <a:t>IT Knowledge should include “knowledge of IT systems for financial accounting and reporting, including relevant current issues and developments, as well as detailed knowledge of various frameworks for evaluating controls and assessing risks in accounting and reporting systems as appropriate for the audit of historical financial information”     	---IES8</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GMQ Study</a:t>
            </a:r>
            <a:endParaRPr lang="en-US" dirty="0"/>
          </a:p>
        </p:txBody>
      </p:sp>
      <p:sp>
        <p:nvSpPr>
          <p:cNvPr id="3" name="Content Placeholder 2"/>
          <p:cNvSpPr>
            <a:spLocks noGrp="1"/>
          </p:cNvSpPr>
          <p:nvPr>
            <p:ph idx="1"/>
          </p:nvPr>
        </p:nvSpPr>
        <p:spPr/>
        <p:txBody>
          <a:bodyPr/>
          <a:lstStyle/>
          <a:p>
            <a:r>
              <a:rPr lang="en-US" dirty="0" smtClean="0"/>
              <a:t>2008 study, attempt to determine how self-efficacy impacts perception of new technology and </a:t>
            </a:r>
            <a:r>
              <a:rPr lang="en-US" dirty="0" smtClean="0"/>
              <a:t>implementation</a:t>
            </a:r>
          </a:p>
          <a:p>
            <a:endParaRPr lang="en-US" dirty="0" smtClean="0"/>
          </a:p>
          <a:p>
            <a:r>
              <a:rPr lang="en-US" dirty="0" smtClean="0"/>
              <a:t>36 questions across a broad spectrum of IT topics</a:t>
            </a:r>
          </a:p>
          <a:p>
            <a:endParaRPr lang="en-US" dirty="0" smtClean="0"/>
          </a:p>
          <a:p>
            <a:r>
              <a:rPr lang="en-US" dirty="0" smtClean="0"/>
              <a:t>25</a:t>
            </a:r>
            <a:r>
              <a:rPr lang="en-US" dirty="0" smtClean="0"/>
              <a:t>% rated “Less than Adequate” overall</a:t>
            </a:r>
          </a:p>
          <a:p>
            <a:endParaRPr lang="en-US" dirty="0" smtClean="0"/>
          </a:p>
          <a:p>
            <a:r>
              <a:rPr lang="en-US" dirty="0" smtClean="0"/>
              <a:t>Self-assessment </a:t>
            </a:r>
            <a:r>
              <a:rPr lang="en-US" dirty="0" smtClean="0"/>
              <a:t>leads to improvement</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Auditors</a:t>
            </a:r>
            <a:endParaRPr lang="en-US" dirty="0"/>
          </a:p>
        </p:txBody>
      </p:sp>
      <p:sp>
        <p:nvSpPr>
          <p:cNvPr id="3" name="Content Placeholder 2"/>
          <p:cNvSpPr>
            <a:spLocks noGrp="1"/>
          </p:cNvSpPr>
          <p:nvPr>
            <p:ph idx="1"/>
          </p:nvPr>
        </p:nvSpPr>
        <p:spPr/>
        <p:txBody>
          <a:bodyPr>
            <a:normAutofit/>
          </a:bodyPr>
          <a:lstStyle/>
          <a:p>
            <a:r>
              <a:rPr lang="en-US" dirty="0" smtClean="0"/>
              <a:t>Due to in-house nature, internal auditors tend to focus on business controls, and leave IT controls to IT staff.</a:t>
            </a:r>
          </a:p>
          <a:p>
            <a:endParaRPr lang="en-US" dirty="0" smtClean="0"/>
          </a:p>
          <a:p>
            <a:r>
              <a:rPr lang="en-US" dirty="0" smtClean="0"/>
              <a:t>When it exists, IT knowledge is more focused than External Auditors, but less broad.</a:t>
            </a:r>
          </a:p>
          <a:p>
            <a:endParaRPr lang="en-US" dirty="0" smtClean="0"/>
          </a:p>
          <a:p>
            <a:r>
              <a:rPr lang="en-US" dirty="0" smtClean="0"/>
              <a:t>Integrated audits- Business and IT aspects being audited separately but simultaneously, and reports joined in the reporting stage.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Flaws to Integrated Auditing	</a:t>
            </a:r>
            <a:endParaRPr lang="en-US" dirty="0"/>
          </a:p>
        </p:txBody>
      </p:sp>
      <p:sp>
        <p:nvSpPr>
          <p:cNvPr id="3" name="Content Placeholder 2"/>
          <p:cNvSpPr>
            <a:spLocks noGrp="1"/>
          </p:cNvSpPr>
          <p:nvPr>
            <p:ph idx="1"/>
          </p:nvPr>
        </p:nvSpPr>
        <p:spPr/>
        <p:txBody>
          <a:bodyPr>
            <a:normAutofit/>
          </a:bodyPr>
          <a:lstStyle/>
          <a:p>
            <a:r>
              <a:rPr lang="en-US" dirty="0" smtClean="0"/>
              <a:t>Inadequate scoping and execution</a:t>
            </a:r>
          </a:p>
          <a:p>
            <a:endParaRPr lang="en-US" dirty="0" smtClean="0"/>
          </a:p>
          <a:p>
            <a:r>
              <a:rPr lang="en-US" dirty="0" smtClean="0"/>
              <a:t>Misunderstandings in accountability</a:t>
            </a:r>
          </a:p>
          <a:p>
            <a:endParaRPr lang="en-US" dirty="0" smtClean="0"/>
          </a:p>
          <a:p>
            <a:r>
              <a:rPr lang="en-US" dirty="0" smtClean="0"/>
              <a:t>Poor identification and testing of automated controls</a:t>
            </a:r>
          </a:p>
          <a:p>
            <a:endParaRPr lang="en-US" dirty="0" smtClean="0"/>
          </a:p>
          <a:p>
            <a:r>
              <a:rPr lang="en-US" dirty="0" smtClean="0"/>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Auditors</a:t>
            </a:r>
            <a:endParaRPr lang="en-US" dirty="0"/>
          </a:p>
        </p:txBody>
      </p:sp>
      <p:sp>
        <p:nvSpPr>
          <p:cNvPr id="3" name="Content Placeholder 2"/>
          <p:cNvSpPr>
            <a:spLocks noGrp="1"/>
          </p:cNvSpPr>
          <p:nvPr>
            <p:ph idx="1"/>
          </p:nvPr>
        </p:nvSpPr>
        <p:spPr/>
        <p:txBody>
          <a:bodyPr/>
          <a:lstStyle/>
          <a:p>
            <a:r>
              <a:rPr lang="en-US" dirty="0" smtClean="0"/>
              <a:t>Internal auditors who expand their IT knowledge</a:t>
            </a:r>
          </a:p>
          <a:p>
            <a:endParaRPr lang="en-US" dirty="0" smtClean="0"/>
          </a:p>
          <a:p>
            <a:r>
              <a:rPr lang="en-US" dirty="0" smtClean="0"/>
              <a:t>Able </a:t>
            </a:r>
            <a:r>
              <a:rPr lang="en-US" dirty="0" smtClean="0"/>
              <a:t>to understand and properly monitor automated controls</a:t>
            </a:r>
          </a:p>
          <a:p>
            <a:endParaRPr lang="en-US" dirty="0" smtClean="0"/>
          </a:p>
          <a:p>
            <a:r>
              <a:rPr lang="en-US" dirty="0" smtClean="0"/>
              <a:t>Fully </a:t>
            </a:r>
            <a:r>
              <a:rPr lang="en-US" dirty="0" smtClean="0"/>
              <a:t>understand how data flows through their organizations information systems</a:t>
            </a:r>
          </a:p>
          <a:p>
            <a:endParaRPr lang="en-US" dirty="0" smtClean="0"/>
          </a:p>
          <a:p>
            <a:r>
              <a:rPr lang="en-US" dirty="0" smtClean="0"/>
              <a:t>Failure </a:t>
            </a:r>
            <a:r>
              <a:rPr lang="en-US" dirty="0" smtClean="0"/>
              <a:t>to understand these things could lead to material oversights during audits.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6423</TotalTime>
  <Words>757</Words>
  <Application>Microsoft Office PowerPoint</Application>
  <PresentationFormat>On-screen Show (4:3)</PresentationFormat>
  <Paragraphs>159</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Adjacency</vt:lpstr>
      <vt:lpstr>Who Watches the Watchers</vt:lpstr>
      <vt:lpstr>Why IT Fraud?</vt:lpstr>
      <vt:lpstr>3 Focuses</vt:lpstr>
      <vt:lpstr>Auditor Knowledge</vt:lpstr>
      <vt:lpstr>External Auditors</vt:lpstr>
      <vt:lpstr>GMQ Study</vt:lpstr>
      <vt:lpstr>Internal Auditors</vt:lpstr>
      <vt:lpstr>Flaws to Integrated Auditing </vt:lpstr>
      <vt:lpstr>Integrated Auditors</vt:lpstr>
      <vt:lpstr>Fraud and IT Controls</vt:lpstr>
      <vt:lpstr>SAS 99 &amp; AU 314</vt:lpstr>
      <vt:lpstr>Opportunity</vt:lpstr>
      <vt:lpstr>Perceived Pressure</vt:lpstr>
      <vt:lpstr>Rationalization</vt:lpstr>
      <vt:lpstr>Importance of IT controls to accurate financial reporting</vt:lpstr>
      <vt:lpstr>Internal &amp; External Uses for Financial Information</vt:lpstr>
      <vt:lpstr>Ramifications of Insufficient IT-Related Internal Controls</vt:lpstr>
      <vt:lpstr>Effect on Stakeholders</vt:lpstr>
      <vt:lpstr>Future Considerations</vt:lpstr>
      <vt:lpstr>Computer Economics Survey 2011 to 2012</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Fraud and IT Controls</dc:title>
  <dc:creator>Marissa Kaprow</dc:creator>
  <cp:lastModifiedBy>Tyler Hamilton</cp:lastModifiedBy>
  <cp:revision>20</cp:revision>
  <dcterms:created xsi:type="dcterms:W3CDTF">2012-04-08T21:33:02Z</dcterms:created>
  <dcterms:modified xsi:type="dcterms:W3CDTF">2012-04-19T00:40:11Z</dcterms:modified>
</cp:coreProperties>
</file>